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Montserrat Medium"/>
      <p:regular r:id="rId23"/>
      <p:bold r:id="rId24"/>
      <p:italic r:id="rId25"/>
      <p:boldItalic r:id="rId26"/>
    </p:embeddedFont>
    <p:embeddedFont>
      <p:font typeface="Montserrat Light"/>
      <p:regular r:id="rId27"/>
      <p:bold r:id="rId28"/>
      <p:italic r:id="rId29"/>
      <p:boldItalic r:id="rId30"/>
    </p:embeddedFont>
    <p:embeddedFont>
      <p:font typeface="Montserrat ExtraBold"/>
      <p:bold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28" Type="http://schemas.openxmlformats.org/officeDocument/2006/relationships/font" Target="fonts/MontserratLight-bold.fntdata"/><Relationship Id="rId27" Type="http://schemas.openxmlformats.org/officeDocument/2006/relationships/font" Target="fonts/Montserrat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ExtraBold-bold.fntdata"/><Relationship Id="rId30" Type="http://schemas.openxmlformats.org/officeDocument/2006/relationships/font" Target="fonts/Montserrat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MontserratExtraBol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MontserratSemiBold-boldItalic.fntdata"/></Relationships>
</file>

<file path=ppt/media/image1.pn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63595c235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63595c235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363595c23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363595c23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63595c235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63595c23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363595c23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363595c23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63595c235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63595c235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63595c235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63595c235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63595c23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363595c23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63595c235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63595c235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r" sz="4600">
                <a:latin typeface="Montserrat ExtraBold"/>
                <a:ea typeface="Montserrat ExtraBold"/>
                <a:cs typeface="Montserrat ExtraBold"/>
                <a:sym typeface="Montserrat ExtraBold"/>
              </a:rPr>
              <a:t>Bilgisayarlı Görü</a:t>
            </a:r>
            <a:r>
              <a:rPr lang="tr" sz="460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tr" sz="4600">
                <a:latin typeface="Montserrat ExtraBold"/>
                <a:ea typeface="Montserrat ExtraBold"/>
                <a:cs typeface="Montserrat ExtraBold"/>
                <a:sym typeface="Montserrat ExtraBold"/>
              </a:rPr>
              <a:t>İle Led Kontrolü</a:t>
            </a:r>
            <a:endParaRPr sz="4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3022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4CCC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Emir Ege BEYAZTAŞ</a:t>
            </a:r>
            <a:endParaRPr>
              <a:solidFill>
                <a:srgbClr val="F4CCC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4CCC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05200000613</a:t>
            </a:r>
            <a:endParaRPr>
              <a:solidFill>
                <a:srgbClr val="F4CCC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664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2820">
                <a:latin typeface="Montserrat SemiBold"/>
                <a:ea typeface="Montserrat SemiBold"/>
                <a:cs typeface="Montserrat SemiBold"/>
                <a:sym typeface="Montserrat SemiBold"/>
              </a:rPr>
              <a:t>Projenin Amacı</a:t>
            </a:r>
            <a:endParaRPr i="1" sz="28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836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tr" sz="2300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Bilgisayarlı Görü ile parmak hareketlerinin saptanarak bir eldeki kalkan parmak sayısını mikro işlemciye göndererek o sayı kadar LED’in yakılması amaçlanmıştır.</a:t>
            </a:r>
            <a:endParaRPr sz="2300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Montserrat SemiBold"/>
                <a:ea typeface="Montserrat SemiBold"/>
                <a:cs typeface="Montserrat SemiBold"/>
                <a:sym typeface="Montserrat SemiBold"/>
              </a:rPr>
              <a:t>Kullanılan Teknolojiler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Arduino Uno ve C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Elektrik Devre Elemanları (5 Adet LED, 5 Adet 220 ohm Direnç, Jumper Kablo)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OpenCV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Google MediaPipe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Montserrat"/>
              <a:buChar char="●"/>
            </a:pPr>
            <a:r>
              <a:rPr lang="tr" sz="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CVZone</a:t>
            </a:r>
            <a:endParaRPr sz="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2720">
                <a:latin typeface="Montserrat SemiBold"/>
                <a:ea typeface="Montserrat SemiBold"/>
                <a:cs typeface="Montserrat SemiBold"/>
                <a:sym typeface="Montserrat SemiBold"/>
              </a:rPr>
              <a:t>Devre Kurulumu</a:t>
            </a:r>
            <a:endParaRPr i="1" sz="27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tr" sz="19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Breadboard’un üzerinde 5 adet LED yerleştirilir ve uzun bacaklarına denk gelecek şekilde dirençler koyulur. Ardından Arduinonun “GND” ucu ile breadboard’un “-” ucu birbirine bağlanır. LED’lerin kısa bacakları jumper kablo ile Ardunio’nun “GND” tarafına breadboard’un “-” bölgesi sayesinde bağlanır. Arduino’dan çıkan 3, 4, 5, 6 ve 7. portlar jumper kablo yardımı ile sırasıyla LED’lere bağlanmış olan dirençlerin hizasına yerleştirilir ve devre tamamlanmış olur.</a:t>
            </a:r>
            <a:endParaRPr sz="19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236675"/>
            <a:ext cx="8520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tr">
                <a:latin typeface="Montserrat SemiBold"/>
                <a:ea typeface="Montserrat SemiBold"/>
                <a:cs typeface="Montserrat SemiBold"/>
                <a:sym typeface="Montserrat SemiBold"/>
              </a:rPr>
              <a:t>Devre Kurulumu</a:t>
            </a:r>
            <a:endParaRPr i="1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637974" y="281959"/>
            <a:ext cx="3868051" cy="5157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280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3120">
                <a:latin typeface="Montserrat SemiBold"/>
                <a:ea typeface="Montserrat SemiBold"/>
                <a:cs typeface="Montserrat SemiBold"/>
                <a:sym typeface="Montserrat SemiBold"/>
              </a:rPr>
              <a:t>Python</a:t>
            </a:r>
            <a:endParaRPr i="1" sz="31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  <a:buChar char="●"/>
            </a:pP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El hareketlerini kameradan izleyebilmek için OpenCV adlı kütüphane kullanıldı ve bilgisayar kamerasından anlık görüntü sağlanması için gerekli kodlar yazıldı.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  <a:buChar char="●"/>
            </a:pP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El hareketlerini belirleyebilmek için Google’ın “MediaPipe” adlı bilgisayarlı görü kütüphanesi, </a:t>
            </a: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CVZone adlı kütüphanenin “HandTrackingModule” sınıfı ile </a:t>
            </a: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kullanıldı.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40" lvl="1" marL="9144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 Light"/>
              <a:buChar char="○"/>
            </a:pPr>
            <a:r>
              <a:rPr lang="tr" sz="1935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Eldeki kilit noktalardan (genellikle eklemler) eşikler belirlendi ve bu eşiklere göre bir elde kaç parmak gösterildiğinin niteliği çıkarıldı.</a:t>
            </a:r>
            <a:endParaRPr sz="1935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3998" lvl="2" marL="13716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 Light"/>
              <a:buChar char="■"/>
            </a:pPr>
            <a:r>
              <a:rPr lang="tr" sz="1735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Baş parmak dışında parmak ucu ile parmak ortasındaki eklem arasında belirlenen sınır değer dikkate alındı. Parmak ucu, eklemden daha aşağıda ise parmak gösterilmedi, yukarıda ise gösterildi sayıldı.</a:t>
            </a:r>
            <a:endParaRPr sz="1735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3998" lvl="2" marL="1371600" rtl="0" algn="l">
              <a:spcBef>
                <a:spcPts val="1000"/>
              </a:spcBef>
              <a:spcAft>
                <a:spcPts val="1200"/>
              </a:spcAft>
              <a:buClr>
                <a:srgbClr val="F3F3F3"/>
              </a:buClr>
              <a:buSzPct val="100000"/>
              <a:buFont typeface="Montserrat Light"/>
              <a:buChar char="■"/>
            </a:pPr>
            <a:r>
              <a:rPr lang="tr" sz="1735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Baş parmak için ise, parmak ucunun bir sonraki eklemin sağında veya solunda pozisyon alması dikkate alındı. Bunun nedeni kapatılırken yatay bir pozisyon almasıdır.</a:t>
            </a:r>
            <a:endParaRPr sz="1735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26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2820">
                <a:latin typeface="Montserrat"/>
                <a:ea typeface="Montserrat"/>
                <a:cs typeface="Montserrat"/>
                <a:sym typeface="Montserrat"/>
              </a:rPr>
              <a:t>El Hareketlerinin Çıkarımı</a:t>
            </a:r>
            <a:endParaRPr i="1" sz="282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Hands - mediapipe"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5375" y="842250"/>
            <a:ext cx="4793251" cy="167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 rotWithShape="1">
          <a:blip r:embed="rId4">
            <a:alphaModFix/>
          </a:blip>
          <a:srcRect b="12579" l="3577" r="0" t="0"/>
          <a:stretch/>
        </p:blipFill>
        <p:spPr>
          <a:xfrm>
            <a:off x="2261150" y="2571750"/>
            <a:ext cx="4621701" cy="205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357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2820">
                <a:latin typeface="Montserrat SemiBold"/>
                <a:ea typeface="Montserrat SemiBold"/>
                <a:cs typeface="Montserrat SemiBold"/>
                <a:sym typeface="Montserrat SemiBold"/>
              </a:rPr>
              <a:t>Arduino</a:t>
            </a:r>
            <a:endParaRPr i="1" sz="28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  <a:buChar char="●"/>
            </a:pP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Python tarafında Arduino ile haberleşmek için “PySerial” adlı veri alışverişine olanak tanıyan bir mikro işlemci kütüphanesi kullanıldı.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8138" lvl="1" marL="914400" rtl="0" algn="l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Montserrat Light"/>
              <a:buChar char="○"/>
            </a:pPr>
            <a:r>
              <a:rPr lang="tr" sz="1616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Bu kütüphane ile asıl istenilen veri olan kaldırılan parmak sayısı bit olarak Arduino’ya yollandı.</a:t>
            </a:r>
            <a:endParaRPr sz="1616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182" lvl="0" marL="4572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Montserrat"/>
              <a:buChar char="●"/>
            </a:pPr>
            <a:r>
              <a:rPr lang="tr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Arduino tarafında ise veri yine “Serial” modülü kullanılarak teslim alındı ve yazılan fonksiyonlarda işleme sokmaya hazır hale getirildi.</a:t>
            </a:r>
            <a:endParaRPr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8607" lvl="1" marL="914400" rtl="0" algn="l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Montserrat Light"/>
              <a:buChar char="○"/>
            </a:pPr>
            <a:r>
              <a:rPr lang="tr" sz="1625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Haberleşme portu USB-1320, Baud Rate ise 9600 olarak alındı.</a:t>
            </a:r>
            <a:endParaRPr sz="1625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08607" lvl="1" marL="914400" rtl="0" algn="l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Montserrat Light"/>
              <a:buChar char="○"/>
            </a:pPr>
            <a:r>
              <a:rPr lang="tr" sz="1625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“off()” fonksiyonu, LED’lerin hepsini söndürme görevi görüyor.</a:t>
            </a:r>
            <a:endParaRPr sz="1625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08607" lvl="1" marL="914400" rtl="0" algn="l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ct val="100000"/>
              <a:buFont typeface="Montserrat Light"/>
              <a:buChar char="○"/>
            </a:pPr>
            <a:r>
              <a:rPr lang="tr" sz="1625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“fire_leds()” fonksiyonu, gelen verideki sayıya göre kaç adet LED’in yanacağını kontrol ediyor.</a:t>
            </a:r>
            <a:endParaRPr sz="1625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08607" lvl="1" marL="914400" rtl="0" algn="l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ct val="100000"/>
              <a:buFont typeface="Montserrat Light"/>
              <a:buChar char="○"/>
            </a:pPr>
            <a:r>
              <a:rPr lang="tr" sz="1625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Eğer el kapalı ise, “fire_leds()” fonksiyonu içinde “off()” fonksiyonu devreye girerek tüm LED’leri söndürüyor.</a:t>
            </a:r>
            <a:endParaRPr sz="1625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tr" sz="2920">
                <a:latin typeface="Montserrat SemiBold"/>
                <a:ea typeface="Montserrat SemiBold"/>
                <a:cs typeface="Montserrat SemiBold"/>
                <a:sym typeface="Montserrat SemiBold"/>
              </a:rPr>
              <a:t>Kaynaklar</a:t>
            </a:r>
            <a:endParaRPr i="1" sz="29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2000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computervision.zone</a:t>
            </a:r>
            <a:endParaRPr sz="2000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2000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create.arduino.cc</a:t>
            </a:r>
            <a:endParaRPr sz="2000">
              <a:solidFill>
                <a:srgbClr val="F3F3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tr" sz="2000">
                <a:solidFill>
                  <a:srgbClr val="F3F3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stackoverflow.com</a:t>
            </a:r>
            <a:endParaRPr sz="2000">
              <a:solidFill>
                <a:srgbClr val="00FF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tr" sz="1700">
                <a:solidFill>
                  <a:srgbClr val="EFEFE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Kaynak Kodu:</a:t>
            </a:r>
            <a:r>
              <a:rPr lang="tr" sz="1700">
                <a:solidFill>
                  <a:srgbClr val="FFFF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https://github.com/egebeyaztas/microcontrollerproject</a:t>
            </a:r>
            <a:endParaRPr sz="1700">
              <a:solidFill>
                <a:srgbClr val="FFFF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